
<file path=[Content_Types].xml><?xml version="1.0" encoding="utf-8"?>
<Types xmlns="http://schemas.openxmlformats.org/package/2006/content-types">
  <Default Extension="xml" ContentType="application/xml"/>
  <Default Extension="webp" ContentType="image/jpeg"/>
  <Default Extension="jpeg" ContentType="image/jpeg"/>
  <Default Extension="jpg" ContentType="image/jpeg"/>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4"/>
  </p:sldMasterIdLst>
  <p:sldIdLst>
    <p:sldId id="257" r:id="rId5"/>
    <p:sldId id="312" r:id="rId6"/>
    <p:sldId id="318" r:id="rId7"/>
    <p:sldId id="320" r:id="rId8"/>
    <p:sldId id="324" r:id="rId9"/>
    <p:sldId id="335" r:id="rId10"/>
    <p:sldId id="325" r:id="rId11"/>
    <p:sldId id="327" r:id="rId12"/>
    <p:sldId id="329" r:id="rId13"/>
    <p:sldId id="330" r:id="rId14"/>
    <p:sldId id="336" r:id="rId15"/>
    <p:sldId id="264" r:id="rId16"/>
    <p:sldId id="331" r:id="rId17"/>
    <p:sldId id="33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6" autoAdjust="0"/>
    <p:restoredTop sz="94619" autoAdjust="0"/>
  </p:normalViewPr>
  <p:slideViewPr>
    <p:cSldViewPr snapToGrid="0">
      <p:cViewPr>
        <p:scale>
          <a:sx n="125" d="100"/>
          <a:sy n="125" d="100"/>
        </p:scale>
        <p:origin x="-200" y="-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printerSettings" Target="printerSettings/printerSettings1.bin"/><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xmlns=""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1/12/21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xmlns=""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xmlns=""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1/12/21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1/12/21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1/12/21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1/12/21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xmlns=""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1/12/21</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1/12/21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xmlns=""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1/12/21</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dc.gov/mobile/applications/sto/"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vax.herokuapp.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washingtonpost.com/graphics/2020/world/corona-simulator/?itid=hp_hp-top-table-main_virus-simulator520pm:homepage/story-an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eb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xmlns=""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2" name="Rectangle 81">
            <a:extLst>
              <a:ext uri="{FF2B5EF4-FFF2-40B4-BE49-F238E27FC236}">
                <a16:creationId xmlns:a16="http://schemas.microsoft.com/office/drawing/2014/main" xmlns="" id="{2644B391-9BFE-445C-A9EC-F544BB85FB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xmlns="" id="{80F26E69-87D9-4655-AE7B-280A87AA3C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xmlns="" id="{18C3B467-088C-4F3D-A9A7-105C4E1E20CD}"/>
              </a:ext>
            </a:extLst>
          </p:cNvPr>
          <p:cNvSpPr>
            <a:spLocks noGrp="1"/>
          </p:cNvSpPr>
          <p:nvPr>
            <p:ph type="ctrTitle"/>
          </p:nvPr>
        </p:nvSpPr>
        <p:spPr>
          <a:xfrm>
            <a:off x="6033793" y="2355458"/>
            <a:ext cx="4775075" cy="1630907"/>
          </a:xfrm>
        </p:spPr>
        <p:txBody>
          <a:bodyPr>
            <a:normAutofit/>
          </a:bodyPr>
          <a:lstStyle/>
          <a:p>
            <a:r>
              <a:rPr lang="en-US" sz="4400" dirty="0">
                <a:solidFill>
                  <a:schemeClr val="tx1"/>
                </a:solidFill>
              </a:rPr>
              <a:t>Epidemiology and Outbreak</a:t>
            </a:r>
          </a:p>
        </p:txBody>
      </p:sp>
      <p:sp>
        <p:nvSpPr>
          <p:cNvPr id="3" name="Subtitle 2">
            <a:extLst>
              <a:ext uri="{FF2B5EF4-FFF2-40B4-BE49-F238E27FC236}">
                <a16:creationId xmlns:a16="http://schemas.microsoft.com/office/drawing/2014/main" xmlns="" id="{C8722DDC-8EEE-4A06-8DFE-B44871EAA2CF}"/>
              </a:ext>
            </a:extLst>
          </p:cNvPr>
          <p:cNvSpPr>
            <a:spLocks noGrp="1"/>
          </p:cNvSpPr>
          <p:nvPr>
            <p:ph type="subTitle" idx="1"/>
          </p:nvPr>
        </p:nvSpPr>
        <p:spPr>
          <a:xfrm>
            <a:off x="6033793" y="3995988"/>
            <a:ext cx="4775075" cy="559656"/>
          </a:xfrm>
        </p:spPr>
        <p:txBody>
          <a:bodyPr>
            <a:normAutofit/>
          </a:bodyPr>
          <a:lstStyle/>
          <a:p>
            <a:pPr>
              <a:spcAft>
                <a:spcPts val="600"/>
              </a:spcAft>
            </a:pPr>
            <a:r>
              <a:rPr lang="en-US" dirty="0">
                <a:solidFill>
                  <a:schemeClr val="tx1"/>
                </a:solidFill>
              </a:rPr>
              <a:t>Virtual lab</a:t>
            </a: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BF0D9BAA-21C2-449E-B196-B607F1B7B154}"/>
              </a:ext>
            </a:extLst>
          </p:cNvPr>
          <p:cNvGraphicFramePr>
            <a:graphicFrameLocks noGrp="1"/>
          </p:cNvGraphicFramePr>
          <p:nvPr>
            <p:ph idx="4294967295"/>
            <p:extLst>
              <p:ext uri="{D42A27DB-BD31-4B8C-83A1-F6EECF244321}">
                <p14:modId xmlns:p14="http://schemas.microsoft.com/office/powerpoint/2010/main" val="3706182253"/>
              </p:ext>
            </p:extLst>
          </p:nvPr>
        </p:nvGraphicFramePr>
        <p:xfrm>
          <a:off x="1481604" y="2472987"/>
          <a:ext cx="9228792" cy="3845190"/>
        </p:xfrm>
        <a:graphic>
          <a:graphicData uri="http://schemas.openxmlformats.org/drawingml/2006/table">
            <a:tbl>
              <a:tblPr/>
              <a:tblGrid>
                <a:gridCol w="4614396">
                  <a:extLst>
                    <a:ext uri="{9D8B030D-6E8A-4147-A177-3AD203B41FA5}">
                      <a16:colId xmlns:a16="http://schemas.microsoft.com/office/drawing/2014/main" xmlns="" val="3474220358"/>
                    </a:ext>
                  </a:extLst>
                </a:gridCol>
                <a:gridCol w="4614396">
                  <a:extLst>
                    <a:ext uri="{9D8B030D-6E8A-4147-A177-3AD203B41FA5}">
                      <a16:colId xmlns:a16="http://schemas.microsoft.com/office/drawing/2014/main" xmlns="" val="2935782568"/>
                    </a:ext>
                  </a:extLst>
                </a:gridCol>
              </a:tblGrid>
              <a:tr h="351109">
                <a:tc gridSpan="2">
                  <a:txBody>
                    <a:bodyPr/>
                    <a:lstStyle/>
                    <a:p>
                      <a:pPr algn="ctr"/>
                      <a:r>
                        <a:rPr lang="en-US" sz="1700" dirty="0"/>
                        <a:t>Factors that Affect Human and Animal Health </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371895919"/>
                  </a:ext>
                </a:extLst>
              </a:tr>
              <a:tr h="351109">
                <a:tc>
                  <a:txBody>
                    <a:bodyPr/>
                    <a:lstStyle/>
                    <a:p>
                      <a:r>
                        <a:rPr lang="en-US" sz="1700"/>
                        <a:t>Factor (Cause)</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700"/>
                        <a:t>Change (Effect)</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258300068"/>
                  </a:ext>
                </a:extLst>
              </a:tr>
              <a:tr h="1404434">
                <a:tc>
                  <a:txBody>
                    <a:bodyPr/>
                    <a:lstStyle/>
                    <a:p>
                      <a:r>
                        <a:rPr lang="en-US" sz="1700"/>
                        <a:t>Human populations are growing and expanding into new geographic areas.</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700"/>
                        <a:t>As a result, more people live in close contact with wild and domestic animals. Close contact provides more opportunities for diseases to pass between animals and people.</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789951009"/>
                  </a:ext>
                </a:extLst>
              </a:tr>
              <a:tr h="877771">
                <a:tc>
                  <a:txBody>
                    <a:bodyPr/>
                    <a:lstStyle/>
                    <a:p>
                      <a:r>
                        <a:rPr lang="en-US" sz="1700" dirty="0"/>
                        <a:t>The earth has experienced changes in climate and land use, such as deforestation and intensive farming practices.</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700"/>
                        <a:t>Disruptions in environmental conditions and habitats provide new opportunities for diseases to pass to new animals and then to people.</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208117759"/>
                  </a:ext>
                </a:extLst>
              </a:tr>
              <a:tr h="614440">
                <a:tc>
                  <a:txBody>
                    <a:bodyPr/>
                    <a:lstStyle/>
                    <a:p>
                      <a:r>
                        <a:rPr lang="en-US" sz="1700"/>
                        <a:t>International travel and trade have increased.</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700" dirty="0"/>
                        <a:t>As a result, diseases can spread quickly across the globe.</a:t>
                      </a:r>
                    </a:p>
                  </a:txBody>
                  <a:tcPr marL="87777" marR="87777" marT="43889" marB="438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03539739"/>
                  </a:ext>
                </a:extLst>
              </a:tr>
            </a:tbl>
          </a:graphicData>
        </a:graphic>
      </p:graphicFrame>
      <p:pic>
        <p:nvPicPr>
          <p:cNvPr id="6" name="Picture 5" descr="A picture containing drawing&#10;&#10;Description automatically generated">
            <a:extLst>
              <a:ext uri="{FF2B5EF4-FFF2-40B4-BE49-F238E27FC236}">
                <a16:creationId xmlns:a16="http://schemas.microsoft.com/office/drawing/2014/main" xmlns="" id="{09420683-FCD8-4EFD-A3D4-031C2C5638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1371" y="473453"/>
            <a:ext cx="3901440" cy="1889760"/>
          </a:xfrm>
          <a:prstGeom prst="rect">
            <a:avLst/>
          </a:prstGeom>
          <a:ln>
            <a:solidFill>
              <a:schemeClr val="tx1"/>
            </a:solidFill>
          </a:ln>
        </p:spPr>
      </p:pic>
    </p:spTree>
    <p:extLst>
      <p:ext uri="{BB962C8B-B14F-4D97-AF65-F5344CB8AC3E}">
        <p14:creationId xmlns:p14="http://schemas.microsoft.com/office/powerpoint/2010/main" val="162365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8091" y="727364"/>
            <a:ext cx="10748818" cy="584776"/>
          </a:xfrm>
          <a:prstGeom prst="rect">
            <a:avLst/>
          </a:prstGeom>
          <a:noFill/>
        </p:spPr>
        <p:txBody>
          <a:bodyPr wrap="square" rtlCol="0">
            <a:spAutoFit/>
          </a:bodyPr>
          <a:lstStyle/>
          <a:p>
            <a:r>
              <a:rPr lang="en-US" sz="3200"/>
              <a:t>Curing viral infections</a:t>
            </a:r>
          </a:p>
        </p:txBody>
      </p:sp>
      <p:sp>
        <p:nvSpPr>
          <p:cNvPr id="3" name="TextBox 2"/>
          <p:cNvSpPr txBox="1"/>
          <p:nvPr/>
        </p:nvSpPr>
        <p:spPr>
          <a:xfrm>
            <a:off x="831273" y="1570182"/>
            <a:ext cx="10714182" cy="3970318"/>
          </a:xfrm>
          <a:prstGeom prst="rect">
            <a:avLst/>
          </a:prstGeom>
          <a:noFill/>
        </p:spPr>
        <p:txBody>
          <a:bodyPr wrap="square" rtlCol="0">
            <a:spAutoFit/>
          </a:bodyPr>
          <a:lstStyle/>
          <a:p>
            <a:r>
              <a:rPr lang="en-US"/>
              <a:t>As you learned lecture before the break, viruses are made of only a capsid, a genome, and sometimes an envelope.  They cannot reproduce or metabolize by themselves and must parasitize a cell to carry out their life cycle.</a:t>
            </a:r>
          </a:p>
          <a:p>
            <a:endParaRPr lang="en-US"/>
          </a:p>
          <a:p>
            <a:r>
              <a:rPr lang="en-US" u="sng"/>
              <a:t>This is why there are very few antiviral drugs!</a:t>
            </a:r>
            <a:r>
              <a:rPr lang="en-US"/>
              <a:t>  Since the virus exploits the cell’s machinery, any drug that interferes with viral replication will very likely interefere with the life of normal, uninfected cells.  </a:t>
            </a:r>
          </a:p>
          <a:p>
            <a:endParaRPr lang="en-US" u="sng"/>
          </a:p>
          <a:p>
            <a:r>
              <a:rPr lang="en-US" u="sng"/>
              <a:t>Can we take antibiotics?</a:t>
            </a:r>
            <a:r>
              <a:rPr lang="en-US"/>
              <a:t>  No!  Antibiotics kill bacteria and some of them fungi.  All of which are cells.  They won’t do anything against a virus.</a:t>
            </a:r>
          </a:p>
          <a:p>
            <a:endParaRPr lang="en-US" u="sng"/>
          </a:p>
          <a:p>
            <a:r>
              <a:rPr lang="en-US" u="sng"/>
              <a:t>In the long term, what’s our best defense, then?</a:t>
            </a:r>
            <a:r>
              <a:rPr lang="en-US"/>
              <a:t>  Coming up with a vaccine. That will allow people’s immune system to be “trained” to fight the virus, without going through the disease process.  </a:t>
            </a:r>
            <a:r>
              <a:rPr lang="en-US" u="sng"/>
              <a:t> </a:t>
            </a:r>
          </a:p>
        </p:txBody>
      </p:sp>
    </p:spTree>
    <p:extLst>
      <p:ext uri="{BB962C8B-B14F-4D97-AF65-F5344CB8AC3E}">
        <p14:creationId xmlns:p14="http://schemas.microsoft.com/office/powerpoint/2010/main" val="2097430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39D599-1CD9-4D24-B142-C34B5C36154B}"/>
              </a:ext>
            </a:extLst>
          </p:cNvPr>
          <p:cNvSpPr>
            <a:spLocks noGrp="1"/>
          </p:cNvSpPr>
          <p:nvPr>
            <p:ph type="title"/>
          </p:nvPr>
        </p:nvSpPr>
        <p:spPr/>
        <p:txBody>
          <a:bodyPr/>
          <a:lstStyle/>
          <a:p>
            <a:r>
              <a:rPr lang="en-US" dirty="0"/>
              <a:t>First Assignment:</a:t>
            </a:r>
          </a:p>
        </p:txBody>
      </p:sp>
      <p:sp>
        <p:nvSpPr>
          <p:cNvPr id="3" name="Content Placeholder 2">
            <a:extLst>
              <a:ext uri="{FF2B5EF4-FFF2-40B4-BE49-F238E27FC236}">
                <a16:creationId xmlns:a16="http://schemas.microsoft.com/office/drawing/2014/main" xmlns="" id="{DB2BDA90-48D5-4149-91D9-3E6928E4AAEE}"/>
              </a:ext>
            </a:extLst>
          </p:cNvPr>
          <p:cNvSpPr>
            <a:spLocks noGrp="1"/>
          </p:cNvSpPr>
          <p:nvPr>
            <p:ph idx="1"/>
          </p:nvPr>
        </p:nvSpPr>
        <p:spPr/>
        <p:txBody>
          <a:bodyPr/>
          <a:lstStyle/>
          <a:p>
            <a:r>
              <a:rPr lang="en-US" dirty="0"/>
              <a:t>Go to the CDC’s Solve the Outbreak simulation</a:t>
            </a:r>
          </a:p>
          <a:p>
            <a:pPr lvl="1"/>
            <a:r>
              <a:rPr lang="en-US" dirty="0">
                <a:hlinkClick r:id="rId2"/>
              </a:rPr>
              <a:t>https://www.cdc.gov/mobile/applications/sto/</a:t>
            </a:r>
            <a:endParaRPr lang="en-US" dirty="0"/>
          </a:p>
          <a:p>
            <a:r>
              <a:rPr lang="en-US" dirty="0"/>
              <a:t>Select “Level 1”</a:t>
            </a:r>
          </a:p>
          <a:p>
            <a:r>
              <a:rPr lang="en-US" dirty="0"/>
              <a:t>Complete two of the games.  </a:t>
            </a:r>
          </a:p>
          <a:p>
            <a:r>
              <a:rPr lang="en-US" dirty="0"/>
              <a:t>Answer the questions in your lab report – must be typed and saved!!!!!</a:t>
            </a:r>
          </a:p>
        </p:txBody>
      </p:sp>
    </p:spTree>
    <p:extLst>
      <p:ext uri="{BB962C8B-B14F-4D97-AF65-F5344CB8AC3E}">
        <p14:creationId xmlns:p14="http://schemas.microsoft.com/office/powerpoint/2010/main" val="41464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39D599-1CD9-4D24-B142-C34B5C36154B}"/>
              </a:ext>
            </a:extLst>
          </p:cNvPr>
          <p:cNvSpPr>
            <a:spLocks noGrp="1"/>
          </p:cNvSpPr>
          <p:nvPr>
            <p:ph type="title"/>
          </p:nvPr>
        </p:nvSpPr>
        <p:spPr/>
        <p:txBody>
          <a:bodyPr/>
          <a:lstStyle/>
          <a:p>
            <a:r>
              <a:rPr lang="en-US" dirty="0"/>
              <a:t>Second assignment:</a:t>
            </a:r>
          </a:p>
        </p:txBody>
      </p:sp>
      <p:sp>
        <p:nvSpPr>
          <p:cNvPr id="3" name="Content Placeholder 2">
            <a:extLst>
              <a:ext uri="{FF2B5EF4-FFF2-40B4-BE49-F238E27FC236}">
                <a16:creationId xmlns:a16="http://schemas.microsoft.com/office/drawing/2014/main" xmlns="" id="{DB2BDA90-48D5-4149-91D9-3E6928E4AAEE}"/>
              </a:ext>
            </a:extLst>
          </p:cNvPr>
          <p:cNvSpPr>
            <a:spLocks noGrp="1"/>
          </p:cNvSpPr>
          <p:nvPr>
            <p:ph idx="1"/>
          </p:nvPr>
        </p:nvSpPr>
        <p:spPr/>
        <p:txBody>
          <a:bodyPr/>
          <a:lstStyle/>
          <a:p>
            <a:r>
              <a:rPr lang="en-US" dirty="0"/>
              <a:t>Visit the following website:</a:t>
            </a:r>
          </a:p>
          <a:p>
            <a:pPr lvl="1"/>
            <a:r>
              <a:rPr lang="en-US" dirty="0">
                <a:hlinkClick r:id="rId2"/>
              </a:rPr>
              <a:t>http://vax.herokuapp.com/</a:t>
            </a:r>
            <a:endParaRPr lang="en-US" dirty="0"/>
          </a:p>
          <a:p>
            <a:r>
              <a:rPr lang="en-US" dirty="0"/>
              <a:t>Tour the game </a:t>
            </a:r>
          </a:p>
          <a:p>
            <a:pPr lvl="1"/>
            <a:r>
              <a:rPr lang="en-US" dirty="0"/>
              <a:t>Complete each of the lessons </a:t>
            </a:r>
          </a:p>
          <a:p>
            <a:r>
              <a:rPr lang="en-US" dirty="0"/>
              <a:t>Play the full game</a:t>
            </a:r>
          </a:p>
          <a:p>
            <a:pPr lvl="1"/>
            <a:r>
              <a:rPr lang="en-US" dirty="0"/>
              <a:t>Select the “Easy” mode</a:t>
            </a:r>
          </a:p>
          <a:p>
            <a:r>
              <a:rPr lang="en-US" dirty="0"/>
              <a:t>Answer the questions in your lab report – must be typed and saved!!!!!</a:t>
            </a:r>
          </a:p>
          <a:p>
            <a:endParaRPr lang="en-US" dirty="0"/>
          </a:p>
          <a:p>
            <a:endParaRPr lang="en-US" dirty="0"/>
          </a:p>
        </p:txBody>
      </p:sp>
    </p:spTree>
    <p:extLst>
      <p:ext uri="{BB962C8B-B14F-4D97-AF65-F5344CB8AC3E}">
        <p14:creationId xmlns:p14="http://schemas.microsoft.com/office/powerpoint/2010/main" val="2495938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39D599-1CD9-4D24-B142-C34B5C36154B}"/>
              </a:ext>
            </a:extLst>
          </p:cNvPr>
          <p:cNvSpPr>
            <a:spLocks noGrp="1"/>
          </p:cNvSpPr>
          <p:nvPr>
            <p:ph type="title"/>
          </p:nvPr>
        </p:nvSpPr>
        <p:spPr/>
        <p:txBody>
          <a:bodyPr/>
          <a:lstStyle/>
          <a:p>
            <a:r>
              <a:rPr lang="en-US" dirty="0"/>
              <a:t>Third assignment:</a:t>
            </a:r>
          </a:p>
        </p:txBody>
      </p:sp>
      <p:sp>
        <p:nvSpPr>
          <p:cNvPr id="3" name="Content Placeholder 2">
            <a:extLst>
              <a:ext uri="{FF2B5EF4-FFF2-40B4-BE49-F238E27FC236}">
                <a16:creationId xmlns:a16="http://schemas.microsoft.com/office/drawing/2014/main" xmlns="" id="{DB2BDA90-48D5-4149-91D9-3E6928E4AAEE}"/>
              </a:ext>
            </a:extLst>
          </p:cNvPr>
          <p:cNvSpPr>
            <a:spLocks noGrp="1"/>
          </p:cNvSpPr>
          <p:nvPr>
            <p:ph idx="1"/>
          </p:nvPr>
        </p:nvSpPr>
        <p:spPr>
          <a:xfrm>
            <a:off x="904973" y="1875934"/>
            <a:ext cx="10624008" cy="4265346"/>
          </a:xfrm>
        </p:spPr>
        <p:txBody>
          <a:bodyPr/>
          <a:lstStyle/>
          <a:p>
            <a:r>
              <a:rPr lang="en-US" dirty="0"/>
              <a:t>Read the following article:</a:t>
            </a:r>
          </a:p>
          <a:p>
            <a:pPr lvl="1"/>
            <a:r>
              <a:rPr lang="en-US" dirty="0">
                <a:hlinkClick r:id="rId2"/>
              </a:rPr>
              <a:t>https://www.washingtonpost.com/graphics/2020/world/corona-simulator/?itid=hp_hp-top-table-main_virus-simulator520pm%3Ahomepage%2Fstory-ans</a:t>
            </a:r>
            <a:endParaRPr lang="en-US" dirty="0"/>
          </a:p>
          <a:p>
            <a:r>
              <a:rPr lang="en-US" dirty="0"/>
              <a:t>Answer the questions in your lab report – must be typed and saved!!!!!</a:t>
            </a:r>
          </a:p>
          <a:p>
            <a:endParaRPr lang="en-US" dirty="0"/>
          </a:p>
        </p:txBody>
      </p:sp>
    </p:spTree>
    <p:extLst>
      <p:ext uri="{BB962C8B-B14F-4D97-AF65-F5344CB8AC3E}">
        <p14:creationId xmlns:p14="http://schemas.microsoft.com/office/powerpoint/2010/main" val="1691214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708602" y="319595"/>
            <a:ext cx="10821695" cy="1080938"/>
          </a:xfrm>
        </p:spPr>
        <p:txBody>
          <a:bodyPr>
            <a:normAutofit/>
          </a:bodyPr>
          <a:lstStyle/>
          <a:p>
            <a:r>
              <a:rPr lang="en-US" altLang="en-US" sz="2400" dirty="0">
                <a:solidFill>
                  <a:schemeClr val="tx1"/>
                </a:solidFill>
                <a:latin typeface="Tahoma" panose="020B0604030504040204" pitchFamily="34" charset="0"/>
              </a:rPr>
              <a:t>Epidemiology: </a:t>
            </a:r>
            <a:r>
              <a:rPr lang="en-US" altLang="en-US" sz="2400" dirty="0">
                <a:latin typeface="Tahoma" panose="020B0604030504040204" pitchFamily="34" charset="0"/>
              </a:rPr>
              <a:t>study of the frequency and geographic distribution of disease &amp; health-related factors</a:t>
            </a:r>
            <a:endParaRPr lang="en-US" altLang="en-US" sz="2400" dirty="0">
              <a:solidFill>
                <a:schemeClr val="tx1"/>
              </a:solidFill>
              <a:latin typeface="Tahoma" panose="020B0604030504040204" pitchFamily="34" charset="0"/>
            </a:endParaRPr>
          </a:p>
        </p:txBody>
      </p:sp>
      <p:sp>
        <p:nvSpPr>
          <p:cNvPr id="77827" name="Rectangle 3"/>
          <p:cNvSpPr>
            <a:spLocks noGrp="1" noChangeArrowheads="1"/>
          </p:cNvSpPr>
          <p:nvPr>
            <p:ph idx="1"/>
          </p:nvPr>
        </p:nvSpPr>
        <p:spPr>
          <a:xfrm>
            <a:off x="676978" y="1318114"/>
            <a:ext cx="4961318" cy="4240127"/>
          </a:xfrm>
        </p:spPr>
        <p:txBody>
          <a:bodyPr>
            <a:noAutofit/>
          </a:bodyPr>
          <a:lstStyle/>
          <a:p>
            <a:pPr marL="0" indent="0" eaLnBrk="1" hangingPunct="1">
              <a:buNone/>
            </a:pPr>
            <a:r>
              <a:rPr lang="en-US" altLang="en-US" sz="1800" dirty="0">
                <a:latin typeface="Tahoma" panose="020B0604030504040204" pitchFamily="34" charset="0"/>
              </a:rPr>
              <a:t>What do epidemiologists do in practice?</a:t>
            </a:r>
          </a:p>
          <a:p>
            <a:pPr eaLnBrk="1" hangingPunct="1"/>
            <a:r>
              <a:rPr lang="en-US" altLang="en-US" sz="1800" b="1" dirty="0">
                <a:latin typeface="Tahoma" panose="020B0604030504040204" pitchFamily="34" charset="0"/>
              </a:rPr>
              <a:t>Surveillance </a:t>
            </a:r>
          </a:p>
          <a:p>
            <a:pPr lvl="1" eaLnBrk="1" hangingPunct="1"/>
            <a:r>
              <a:rPr lang="en-US" altLang="en-US" sz="1800" dirty="0">
                <a:latin typeface="Tahoma" panose="020B0604030504040204" pitchFamily="34" charset="0"/>
              </a:rPr>
              <a:t>collect, analyze, &amp; report data on rates of occurrence, mortality, morbidity and transmission of infections</a:t>
            </a:r>
          </a:p>
          <a:p>
            <a:r>
              <a:rPr lang="en-US" altLang="en-US" sz="2000" b="1" dirty="0">
                <a:latin typeface="Tahoma" panose="020B0604030504040204" pitchFamily="34" charset="0"/>
              </a:rPr>
              <a:t>Prediction</a:t>
            </a:r>
          </a:p>
          <a:p>
            <a:pPr lvl="1" eaLnBrk="1" hangingPunct="1"/>
            <a:r>
              <a:rPr lang="en-US" altLang="en-US" sz="1800" dirty="0">
                <a:latin typeface="Tahoma" panose="020B0604030504040204" pitchFamily="34" charset="0"/>
              </a:rPr>
              <a:t>Build mathematical models that describe how a disease organism spreads through a population</a:t>
            </a:r>
          </a:p>
          <a:p>
            <a:r>
              <a:rPr lang="en-US" altLang="en-US" sz="2000" b="1" dirty="0">
                <a:latin typeface="Tahoma" panose="020B0604030504040204" pitchFamily="34" charset="0"/>
              </a:rPr>
              <a:t>Prevention and Intervention</a:t>
            </a:r>
          </a:p>
          <a:p>
            <a:pPr eaLnBrk="1" hangingPunct="1"/>
            <a:r>
              <a:rPr lang="en-US" altLang="en-US" sz="1800" dirty="0">
                <a:latin typeface="Tahoma" panose="020B0604030504040204" pitchFamily="34" charset="0"/>
              </a:rPr>
              <a:t>Determine which diseases are “Reportable”, that is diseases that must be reported to state health depts, who then send quarterly reports to CDC (flu, measles are examples)</a:t>
            </a:r>
          </a:p>
        </p:txBody>
      </p:sp>
      <p:pic>
        <p:nvPicPr>
          <p:cNvPr id="4" name="Picture 3">
            <a:extLst>
              <a:ext uri="{FF2B5EF4-FFF2-40B4-BE49-F238E27FC236}">
                <a16:creationId xmlns:a16="http://schemas.microsoft.com/office/drawing/2014/main" xmlns="" id="{39F4F39A-D798-4025-AF2D-DDAFAF37D15C}"/>
              </a:ext>
            </a:extLst>
          </p:cNvPr>
          <p:cNvPicPr>
            <a:picLocks noChangeAspect="1"/>
          </p:cNvPicPr>
          <p:nvPr/>
        </p:nvPicPr>
        <p:blipFill>
          <a:blip r:embed="rId2"/>
          <a:stretch>
            <a:fillRect/>
          </a:stretch>
        </p:blipFill>
        <p:spPr>
          <a:xfrm>
            <a:off x="6121191" y="1447602"/>
            <a:ext cx="5629268" cy="3377560"/>
          </a:xfrm>
          <a:prstGeom prst="rect">
            <a:avLst/>
          </a:prstGeom>
          <a:ln>
            <a:noFill/>
          </a:ln>
          <a:effectLst/>
        </p:spPr>
      </p:pic>
    </p:spTree>
    <p:extLst>
      <p:ext uri="{BB962C8B-B14F-4D97-AF65-F5344CB8AC3E}">
        <p14:creationId xmlns:p14="http://schemas.microsoft.com/office/powerpoint/2010/main" val="70099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type="title"/>
          </p:nvPr>
        </p:nvSpPr>
        <p:spPr>
          <a:xfrm>
            <a:off x="413952" y="473676"/>
            <a:ext cx="7367684" cy="1143000"/>
          </a:xfrm>
        </p:spPr>
        <p:txBody>
          <a:bodyPr>
            <a:normAutofit fontScale="90000"/>
          </a:bodyPr>
          <a:lstStyle/>
          <a:p>
            <a:pPr eaLnBrk="1" hangingPunct="1"/>
            <a:r>
              <a:rPr lang="en-US" altLang="en-US" dirty="0">
                <a:latin typeface="Tahoma" panose="020B0604030504040204" pitchFamily="34" charset="0"/>
              </a:rPr>
              <a:t>Epidemiology terms to describe geographic patterns of disease</a:t>
            </a:r>
          </a:p>
        </p:txBody>
      </p:sp>
      <p:sp>
        <p:nvSpPr>
          <p:cNvPr id="60418" name="Rectangle 2"/>
          <p:cNvSpPr>
            <a:spLocks noGrp="1" noChangeArrowheads="1"/>
          </p:cNvSpPr>
          <p:nvPr>
            <p:ph sz="half" idx="1"/>
          </p:nvPr>
        </p:nvSpPr>
        <p:spPr>
          <a:xfrm>
            <a:off x="500766" y="1525220"/>
            <a:ext cx="6899275" cy="5029200"/>
          </a:xfrm>
        </p:spPr>
        <p:txBody>
          <a:bodyPr rtlCol="0"/>
          <a:lstStyle/>
          <a:p>
            <a:pPr>
              <a:lnSpc>
                <a:spcPct val="90000"/>
              </a:lnSpc>
              <a:buClr>
                <a:schemeClr val="accent1">
                  <a:lumMod val="60000"/>
                  <a:lumOff val="40000"/>
                </a:schemeClr>
              </a:buClr>
              <a:defRPr/>
            </a:pPr>
            <a:r>
              <a:rPr lang="en-US" b="1" dirty="0">
                <a:latin typeface="Tahoma" charset="0"/>
                <a:ea typeface="MS PGothic" charset="0"/>
                <a:cs typeface="Arial" charset="0"/>
              </a:rPr>
              <a:t>Endemic</a:t>
            </a:r>
            <a:r>
              <a:rPr lang="en-US" dirty="0">
                <a:latin typeface="Tahoma" charset="0"/>
                <a:ea typeface="MS PGothic" charset="0"/>
                <a:cs typeface="Arial" charset="0"/>
              </a:rPr>
              <a:t> </a:t>
            </a:r>
          </a:p>
          <a:p>
            <a:pPr lvl="1">
              <a:lnSpc>
                <a:spcPct val="90000"/>
              </a:lnSpc>
              <a:buClr>
                <a:schemeClr val="accent1">
                  <a:lumMod val="75000"/>
                </a:schemeClr>
              </a:buClr>
              <a:defRPr/>
            </a:pPr>
            <a:r>
              <a:rPr lang="en-US" sz="2200" dirty="0">
                <a:latin typeface="Tahoma" charset="0"/>
                <a:ea typeface="MS PGothic" charset="0"/>
                <a:cs typeface="Arial" charset="0"/>
              </a:rPr>
              <a:t>disease that exhibits a relatively steady frequency over a long period of time in a particular geographic locale.  (Ex. Lyme disease in RI)</a:t>
            </a:r>
          </a:p>
          <a:p>
            <a:pPr>
              <a:lnSpc>
                <a:spcPct val="90000"/>
              </a:lnSpc>
              <a:buClr>
                <a:schemeClr val="accent1">
                  <a:lumMod val="60000"/>
                  <a:lumOff val="40000"/>
                </a:schemeClr>
              </a:buClr>
              <a:defRPr/>
            </a:pPr>
            <a:r>
              <a:rPr lang="en-US" b="1" dirty="0">
                <a:latin typeface="Tahoma" charset="0"/>
                <a:ea typeface="MS PGothic" charset="0"/>
                <a:cs typeface="Arial" charset="0"/>
              </a:rPr>
              <a:t>Sporadic</a:t>
            </a:r>
            <a:r>
              <a:rPr lang="en-US" dirty="0">
                <a:latin typeface="Tahoma" charset="0"/>
                <a:ea typeface="MS PGothic" charset="0"/>
                <a:cs typeface="Arial" charset="0"/>
              </a:rPr>
              <a:t> </a:t>
            </a:r>
          </a:p>
          <a:p>
            <a:pPr lvl="1">
              <a:lnSpc>
                <a:spcPct val="90000"/>
              </a:lnSpc>
              <a:buClr>
                <a:schemeClr val="accent1">
                  <a:lumMod val="75000"/>
                </a:schemeClr>
              </a:buClr>
              <a:defRPr/>
            </a:pPr>
            <a:r>
              <a:rPr lang="en-US" sz="2200" dirty="0">
                <a:latin typeface="Tahoma" charset="0"/>
                <a:ea typeface="MS PGothic" charset="0"/>
                <a:cs typeface="Arial" charset="0"/>
              </a:rPr>
              <a:t>Disease that happen occasionally, with cases reported at irregular intervals.  </a:t>
            </a:r>
          </a:p>
          <a:p>
            <a:pPr>
              <a:lnSpc>
                <a:spcPct val="90000"/>
              </a:lnSpc>
              <a:buClr>
                <a:schemeClr val="accent1">
                  <a:lumMod val="60000"/>
                  <a:lumOff val="40000"/>
                </a:schemeClr>
              </a:buClr>
              <a:defRPr/>
            </a:pPr>
            <a:r>
              <a:rPr lang="en-US" b="1" dirty="0">
                <a:latin typeface="Tahoma" charset="0"/>
                <a:ea typeface="MS PGothic" charset="0"/>
                <a:cs typeface="Arial" charset="0"/>
              </a:rPr>
              <a:t>Epidemic</a:t>
            </a:r>
            <a:r>
              <a:rPr lang="en-US" dirty="0">
                <a:latin typeface="Tahoma" charset="0"/>
                <a:ea typeface="MS PGothic" charset="0"/>
                <a:cs typeface="Arial" charset="0"/>
              </a:rPr>
              <a:t> </a:t>
            </a:r>
          </a:p>
          <a:p>
            <a:pPr lvl="1">
              <a:lnSpc>
                <a:spcPct val="90000"/>
              </a:lnSpc>
              <a:buClr>
                <a:schemeClr val="accent1">
                  <a:lumMod val="75000"/>
                </a:schemeClr>
              </a:buClr>
              <a:defRPr/>
            </a:pPr>
            <a:r>
              <a:rPr lang="en-US" sz="2200" dirty="0">
                <a:latin typeface="Tahoma" charset="0"/>
                <a:ea typeface="MS PGothic" charset="0"/>
                <a:cs typeface="Arial" charset="0"/>
              </a:rPr>
              <a:t>Disease whose prevalence increases beyond what is normally expected for an area at a particular time.  This may happen seasonally (e.g. the flu), or more rarely (e.g. measles)</a:t>
            </a:r>
          </a:p>
          <a:p>
            <a:pPr>
              <a:lnSpc>
                <a:spcPct val="90000"/>
              </a:lnSpc>
              <a:buClr>
                <a:schemeClr val="accent1">
                  <a:lumMod val="60000"/>
                  <a:lumOff val="40000"/>
                </a:schemeClr>
              </a:buClr>
              <a:defRPr/>
            </a:pPr>
            <a:r>
              <a:rPr lang="en-US" b="1" dirty="0">
                <a:latin typeface="Tahoma" charset="0"/>
                <a:ea typeface="MS PGothic" charset="0"/>
                <a:cs typeface="Arial" charset="0"/>
              </a:rPr>
              <a:t>Pandemic</a:t>
            </a:r>
            <a:r>
              <a:rPr lang="en-US" dirty="0">
                <a:latin typeface="Tahoma" charset="0"/>
                <a:ea typeface="MS PGothic" charset="0"/>
                <a:cs typeface="Arial" charset="0"/>
              </a:rPr>
              <a:t> </a:t>
            </a:r>
          </a:p>
          <a:p>
            <a:pPr lvl="1">
              <a:lnSpc>
                <a:spcPct val="90000"/>
              </a:lnSpc>
              <a:buClr>
                <a:schemeClr val="accent1">
                  <a:lumMod val="75000"/>
                </a:schemeClr>
              </a:buClr>
              <a:defRPr/>
            </a:pPr>
            <a:r>
              <a:rPr lang="en-US" sz="2200" dirty="0">
                <a:latin typeface="Tahoma" charset="0"/>
                <a:ea typeface="MS PGothic" charset="0"/>
                <a:cs typeface="Arial" charset="0"/>
              </a:rPr>
              <a:t>epidemic that spreads across continents and around the world</a:t>
            </a:r>
          </a:p>
        </p:txBody>
      </p:sp>
      <p:pic>
        <p:nvPicPr>
          <p:cNvPr id="83972" name="Picture 5" descr="13_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6764" y="394138"/>
            <a:ext cx="2754313" cy="6096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spTree>
    <p:extLst>
      <p:ext uri="{BB962C8B-B14F-4D97-AF65-F5344CB8AC3E}">
        <p14:creationId xmlns:p14="http://schemas.microsoft.com/office/powerpoint/2010/main" val="3467930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Mathematical modeling of disease spread</a:t>
            </a:r>
            <a:endParaRPr lang="en-US" baseline="-25000" dirty="0"/>
          </a:p>
        </p:txBody>
      </p:sp>
      <p:sp>
        <p:nvSpPr>
          <p:cNvPr id="3" name="Content Placeholder 2"/>
          <p:cNvSpPr>
            <a:spLocks noGrp="1"/>
          </p:cNvSpPr>
          <p:nvPr>
            <p:ph idx="1"/>
          </p:nvPr>
        </p:nvSpPr>
        <p:spPr>
          <a:xfrm>
            <a:off x="1066800" y="2103120"/>
            <a:ext cx="10058400" cy="2030153"/>
          </a:xfrm>
        </p:spPr>
        <p:txBody>
          <a:bodyPr/>
          <a:lstStyle/>
          <a:p>
            <a:r>
              <a:rPr lang="en-US" dirty="0"/>
              <a:t>When a person is infected, they pass it on to at least one other individual</a:t>
            </a:r>
          </a:p>
          <a:p>
            <a:r>
              <a:rPr lang="en-US" dirty="0"/>
              <a:t>R</a:t>
            </a:r>
            <a:r>
              <a:rPr lang="en-US" baseline="-25000" dirty="0"/>
              <a:t>o </a:t>
            </a:r>
            <a:r>
              <a:rPr lang="en-US" dirty="0"/>
              <a:t>(read: R-naught or R-zero) represents the average number of new cases of infection generated by a sick or infective individual in a susceptible population.  It is calculated using the formula below, where:</a:t>
            </a:r>
          </a:p>
          <a:p>
            <a:pPr lvl="1"/>
            <a:r>
              <a:rPr lang="en-US" dirty="0"/>
              <a:t>S is the size of the susceptible population </a:t>
            </a:r>
          </a:p>
          <a:p>
            <a:pPr lvl="1"/>
            <a:r>
              <a:rPr lang="en-US" dirty="0"/>
              <a:t>L is the length of infection, or time in during which the individual can pass on the pathogen</a:t>
            </a:r>
          </a:p>
          <a:p>
            <a:pPr lvl="1"/>
            <a:r>
              <a:rPr lang="en-US" dirty="0"/>
              <a:t>Transmissibility (</a:t>
            </a:r>
            <a:r>
              <a:rPr lang="el-GR" dirty="0"/>
              <a:t>β</a:t>
            </a:r>
            <a:r>
              <a:rPr lang="en-US" dirty="0"/>
              <a:t>): is a number describing how readily the pathogen is passed from a sick to a healthy individual</a:t>
            </a:r>
          </a:p>
          <a:p>
            <a:pPr lvl="1"/>
            <a:endParaRPr lang="en-US" dirty="0"/>
          </a:p>
        </p:txBody>
      </p:sp>
      <p:sp>
        <p:nvSpPr>
          <p:cNvPr id="6" name="TextBox 5">
            <a:extLst>
              <a:ext uri="{FF2B5EF4-FFF2-40B4-BE49-F238E27FC236}">
                <a16:creationId xmlns:a16="http://schemas.microsoft.com/office/drawing/2014/main" xmlns="" id="{8A00AB29-A0C4-4944-851F-65D4153C8FC8}"/>
              </a:ext>
            </a:extLst>
          </p:cNvPr>
          <p:cNvSpPr txBox="1"/>
          <p:nvPr/>
        </p:nvSpPr>
        <p:spPr>
          <a:xfrm>
            <a:off x="4477732" y="4770038"/>
            <a:ext cx="3780148" cy="584775"/>
          </a:xfrm>
          <a:prstGeom prst="rect">
            <a:avLst/>
          </a:prstGeom>
          <a:noFill/>
        </p:spPr>
        <p:txBody>
          <a:bodyPr wrap="square" rtlCol="0">
            <a:spAutoFit/>
          </a:bodyPr>
          <a:lstStyle/>
          <a:p>
            <a:r>
              <a:rPr lang="en-US" sz="3200" dirty="0"/>
              <a:t>R</a:t>
            </a:r>
            <a:r>
              <a:rPr lang="en-US" sz="3200" baseline="-25000" dirty="0"/>
              <a:t>o</a:t>
            </a:r>
            <a:r>
              <a:rPr lang="en-US" sz="3200" dirty="0"/>
              <a:t> = S*L*</a:t>
            </a:r>
            <a:r>
              <a:rPr lang="el-GR" sz="3200" dirty="0"/>
              <a:t> β</a:t>
            </a:r>
            <a:endParaRPr lang="en-US" sz="3200" dirty="0"/>
          </a:p>
        </p:txBody>
      </p:sp>
      <p:sp>
        <p:nvSpPr>
          <p:cNvPr id="4" name="TextBox 3"/>
          <p:cNvSpPr txBox="1"/>
          <p:nvPr/>
        </p:nvSpPr>
        <p:spPr>
          <a:xfrm>
            <a:off x="1316182" y="5761182"/>
            <a:ext cx="7429287" cy="369332"/>
          </a:xfrm>
          <a:prstGeom prst="rect">
            <a:avLst/>
          </a:prstGeom>
          <a:noFill/>
        </p:spPr>
        <p:txBody>
          <a:bodyPr wrap="none" rtlCol="0">
            <a:spAutoFit/>
          </a:bodyPr>
          <a:lstStyle/>
          <a:p>
            <a:r>
              <a:rPr lang="en-US"/>
              <a:t>Note that R</a:t>
            </a:r>
            <a:r>
              <a:rPr lang="en-US" baseline="-25000"/>
              <a:t>o</a:t>
            </a:r>
            <a:r>
              <a:rPr lang="en-US"/>
              <a:t> does not tell you how </a:t>
            </a:r>
            <a:r>
              <a:rPr lang="en-US" i="1"/>
              <a:t>fast</a:t>
            </a:r>
            <a:r>
              <a:rPr lang="en-US"/>
              <a:t> a pathogen will spread!  </a:t>
            </a:r>
          </a:p>
        </p:txBody>
      </p:sp>
    </p:spTree>
    <p:extLst>
      <p:ext uri="{BB962C8B-B14F-4D97-AF65-F5344CB8AC3E}">
        <p14:creationId xmlns:p14="http://schemas.microsoft.com/office/powerpoint/2010/main" val="745356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59A814-3038-4DB6-A154-E143C63FE6DE}"/>
              </a:ext>
            </a:extLst>
          </p:cNvPr>
          <p:cNvSpPr>
            <a:spLocks noGrp="1"/>
          </p:cNvSpPr>
          <p:nvPr>
            <p:ph type="title"/>
          </p:nvPr>
        </p:nvSpPr>
        <p:spPr>
          <a:xfrm>
            <a:off x="680321" y="753228"/>
            <a:ext cx="7087552" cy="1080938"/>
          </a:xfrm>
        </p:spPr>
        <p:txBody>
          <a:bodyPr>
            <a:normAutofit fontScale="90000"/>
          </a:bodyPr>
          <a:lstStyle/>
          <a:p>
            <a:r>
              <a:rPr lang="en-US" dirty="0">
                <a:solidFill>
                  <a:schemeClr val="tx1"/>
                </a:solidFill>
              </a:rPr>
              <a:t>Important (and simple) conclusions from R</a:t>
            </a:r>
            <a:r>
              <a:rPr lang="en-US" baseline="-25000" dirty="0">
                <a:solidFill>
                  <a:schemeClr val="tx1"/>
                </a:solidFill>
              </a:rPr>
              <a:t>o</a:t>
            </a:r>
            <a:endParaRPr lang="en-US" dirty="0">
              <a:solidFill>
                <a:schemeClr val="tx1"/>
              </a:solidFill>
            </a:endParaRPr>
          </a:p>
        </p:txBody>
      </p:sp>
      <p:sp>
        <p:nvSpPr>
          <p:cNvPr id="4" name="Rectangle 1">
            <a:extLst>
              <a:ext uri="{FF2B5EF4-FFF2-40B4-BE49-F238E27FC236}">
                <a16:creationId xmlns:a16="http://schemas.microsoft.com/office/drawing/2014/main" xmlns="" id="{C122AB10-8B39-4E82-8D0C-CE49DDCE2A0B}"/>
              </a:ext>
            </a:extLst>
          </p:cNvPr>
          <p:cNvSpPr>
            <a:spLocks noGrp="1" noChangeArrowheads="1"/>
          </p:cNvSpPr>
          <p:nvPr>
            <p:ph idx="1"/>
          </p:nvPr>
        </p:nvSpPr>
        <p:spPr bwMode="auto">
          <a:xfrm>
            <a:off x="680321" y="2336873"/>
            <a:ext cx="6423211" cy="359931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fontScale="92500" lnSpcReduction="20000"/>
          </a:bodyPr>
          <a:lstStyle/>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rPr>
              <a:t>When </a:t>
            </a:r>
          </a:p>
          <a:p>
            <a:pPr marL="457200" marR="0" lvl="1" indent="0" defTabSz="914400" rtl="0" eaLnBrk="0" fontAlgn="base" latinLnBrk="0" hangingPunct="0">
              <a:spcBef>
                <a:spcPct val="0"/>
              </a:spcBef>
              <a:spcAft>
                <a:spcPts val="600"/>
              </a:spcAft>
              <a:buClrTx/>
              <a:buSzTx/>
              <a:buFontTx/>
              <a:buNone/>
              <a:tabLst/>
            </a:pPr>
            <a:r>
              <a:rPr kumimoji="0" lang="en-US" altLang="en-US" b="1" i="1" u="none" strike="noStrike" cap="none" normalizeH="0" baseline="0" dirty="0">
                <a:ln>
                  <a:noFill/>
                </a:ln>
                <a:effectLst/>
                <a:latin typeface="Arial" panose="020B0604020202020204" pitchFamily="34" charset="0"/>
              </a:rPr>
              <a:t>R</a:t>
            </a:r>
            <a:r>
              <a:rPr kumimoji="0" lang="en-US" altLang="en-US" b="1" i="0" u="none" strike="noStrike" cap="none" normalizeH="0" baseline="-30000" dirty="0">
                <a:ln>
                  <a:noFill/>
                </a:ln>
                <a:effectLst/>
                <a:latin typeface="Arial" panose="020B0604020202020204" pitchFamily="34" charset="0"/>
              </a:rPr>
              <a:t>0</a:t>
            </a:r>
            <a:r>
              <a:rPr kumimoji="0" lang="en-US" altLang="en-US" b="1" i="0" u="none" strike="noStrike" cap="none" normalizeH="0" baseline="0" dirty="0">
                <a:ln>
                  <a:noFill/>
                </a:ln>
                <a:effectLst/>
                <a:latin typeface="Arial" panose="020B0604020202020204" pitchFamily="34" charset="0"/>
              </a:rPr>
              <a:t> &lt; 1</a:t>
            </a:r>
          </a:p>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rPr>
              <a:t>the infection will die out in the long run</a:t>
            </a:r>
            <a:endParaRPr lang="en-US" altLang="en-US" sz="2000" dirty="0">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en-US" altLang="en-US" sz="20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rPr>
              <a:t>But if </a:t>
            </a:r>
          </a:p>
          <a:p>
            <a:pPr marL="457200" marR="0" lvl="1" indent="0" defTabSz="914400" rtl="0" eaLnBrk="0" fontAlgn="base" latinLnBrk="0" hangingPunct="0">
              <a:spcBef>
                <a:spcPct val="0"/>
              </a:spcBef>
              <a:spcAft>
                <a:spcPts val="600"/>
              </a:spcAft>
              <a:buClrTx/>
              <a:buSzTx/>
              <a:buFontTx/>
              <a:buNone/>
              <a:tabLst/>
            </a:pPr>
            <a:r>
              <a:rPr kumimoji="0" lang="en-US" altLang="en-US" b="1" i="1" u="none" strike="noStrike" cap="none" normalizeH="0" baseline="0" dirty="0">
                <a:ln>
                  <a:noFill/>
                </a:ln>
                <a:effectLst/>
                <a:latin typeface="Arial" panose="020B0604020202020204" pitchFamily="34" charset="0"/>
              </a:rPr>
              <a:t>R</a:t>
            </a:r>
            <a:r>
              <a:rPr kumimoji="0" lang="en-US" altLang="en-US" b="1" i="0" u="none" strike="noStrike" cap="none" normalizeH="0" baseline="-30000" dirty="0">
                <a:ln>
                  <a:noFill/>
                </a:ln>
                <a:effectLst/>
                <a:latin typeface="Arial" panose="020B0604020202020204" pitchFamily="34" charset="0"/>
              </a:rPr>
              <a:t>0</a:t>
            </a:r>
            <a:r>
              <a:rPr kumimoji="0" lang="en-US" altLang="en-US" b="1" i="0" u="none" strike="noStrike" cap="none" normalizeH="0" baseline="0" dirty="0">
                <a:ln>
                  <a:noFill/>
                </a:ln>
                <a:effectLst/>
                <a:latin typeface="Arial" panose="020B0604020202020204" pitchFamily="34" charset="0"/>
              </a:rPr>
              <a:t> &gt; 1</a:t>
            </a:r>
          </a:p>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rPr>
              <a:t>the infection will be able to spread in a population and increase over</a:t>
            </a:r>
            <a:r>
              <a:rPr kumimoji="0" lang="en-US" altLang="en-US" sz="2000" b="0" i="0" u="none" strike="noStrike" cap="none" normalizeH="0" dirty="0">
                <a:ln>
                  <a:noFill/>
                </a:ln>
                <a:effectLst/>
                <a:latin typeface="Arial" panose="020B0604020202020204" pitchFamily="34" charset="0"/>
              </a:rPr>
              <a:t> time</a:t>
            </a:r>
            <a:r>
              <a:rPr kumimoji="0" lang="en-US" altLang="en-US" sz="2000" b="0" i="0" u="none" strike="noStrike" cap="none" normalizeH="0" baseline="0" dirty="0">
                <a:ln>
                  <a:noFill/>
                </a:ln>
                <a:effectLst/>
                <a:latin typeface="Arial" panose="020B0604020202020204" pitchFamily="34" charset="0"/>
              </a:rPr>
              <a:t> </a:t>
            </a:r>
          </a:p>
          <a:p>
            <a:pPr marL="0" marR="0" lvl="0" indent="0" defTabSz="914400" rtl="0" eaLnBrk="0" fontAlgn="base" latinLnBrk="0" hangingPunct="0">
              <a:spcBef>
                <a:spcPct val="0"/>
              </a:spcBef>
              <a:spcAft>
                <a:spcPts val="600"/>
              </a:spcAft>
              <a:buClrTx/>
              <a:buSzTx/>
              <a:buFontTx/>
              <a:buNone/>
              <a:tabLst/>
            </a:pPr>
            <a:endParaRPr kumimoji="0" lang="en-US" altLang="en-US" sz="20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rPr>
              <a:t>Generally, the larger the value of </a:t>
            </a:r>
            <a:r>
              <a:rPr kumimoji="0" lang="en-US" altLang="en-US" sz="2000" b="0" i="1" u="none" strike="noStrike" cap="none" normalizeH="0" baseline="0" dirty="0">
                <a:ln>
                  <a:noFill/>
                </a:ln>
                <a:effectLst/>
                <a:latin typeface="Arial" panose="020B0604020202020204" pitchFamily="34" charset="0"/>
              </a:rPr>
              <a:t>R</a:t>
            </a:r>
            <a:r>
              <a:rPr kumimoji="0" lang="en-US" altLang="en-US" sz="2000" b="0" i="0" u="none" strike="noStrike" cap="none" normalizeH="0" baseline="-30000" dirty="0">
                <a:ln>
                  <a:noFill/>
                </a:ln>
                <a:effectLst/>
                <a:latin typeface="Arial" panose="020B0604020202020204" pitchFamily="34" charset="0"/>
              </a:rPr>
              <a:t>0</a:t>
            </a:r>
            <a:r>
              <a:rPr kumimoji="0" lang="en-US" altLang="en-US" sz="2000" b="0" i="0" u="none" strike="noStrike" cap="none" normalizeH="0" baseline="0" dirty="0">
                <a:ln>
                  <a:noFill/>
                </a:ln>
                <a:effectLst/>
                <a:latin typeface="Arial" panose="020B0604020202020204" pitchFamily="34" charset="0"/>
              </a:rPr>
              <a:t>, the harder it is to control the epidemic</a:t>
            </a:r>
          </a:p>
        </p:txBody>
      </p:sp>
      <p:pic>
        <p:nvPicPr>
          <p:cNvPr id="6" name="Picture 5" descr="A screenshot of a cell phone&#10;&#10;Description automatically generated">
            <a:extLst>
              <a:ext uri="{FF2B5EF4-FFF2-40B4-BE49-F238E27FC236}">
                <a16:creationId xmlns:a16="http://schemas.microsoft.com/office/drawing/2014/main" xmlns="" id="{341B085B-9A04-4DBA-A880-4D6790EC08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3287" y="1050671"/>
            <a:ext cx="2731172" cy="4749864"/>
          </a:xfrm>
          <a:prstGeom prst="rect">
            <a:avLst/>
          </a:prstGeom>
          <a:ln>
            <a:noFill/>
          </a:ln>
          <a:effectLst/>
        </p:spPr>
      </p:pic>
    </p:spTree>
    <p:extLst>
      <p:ext uri="{BB962C8B-B14F-4D97-AF65-F5344CB8AC3E}">
        <p14:creationId xmlns:p14="http://schemas.microsoft.com/office/powerpoint/2010/main" val="2859190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EC700E-7950-4A37-A59E-3F1751272771}"/>
              </a:ext>
            </a:extLst>
          </p:cNvPr>
          <p:cNvSpPr>
            <a:spLocks noGrp="1"/>
          </p:cNvSpPr>
          <p:nvPr>
            <p:ph type="title"/>
          </p:nvPr>
        </p:nvSpPr>
        <p:spPr/>
        <p:txBody>
          <a:bodyPr/>
          <a:lstStyle/>
          <a:p>
            <a:r>
              <a:rPr lang="en-US" dirty="0"/>
              <a:t>Comparison of R</a:t>
            </a:r>
            <a:r>
              <a:rPr lang="en-US" baseline="-25000" dirty="0"/>
              <a:t>o</a:t>
            </a:r>
            <a:r>
              <a:rPr lang="en-US" dirty="0"/>
              <a:t> values</a:t>
            </a:r>
          </a:p>
        </p:txBody>
      </p:sp>
      <p:graphicFrame>
        <p:nvGraphicFramePr>
          <p:cNvPr id="4" name="Content Placeholder 3">
            <a:extLst>
              <a:ext uri="{FF2B5EF4-FFF2-40B4-BE49-F238E27FC236}">
                <a16:creationId xmlns:a16="http://schemas.microsoft.com/office/drawing/2014/main" xmlns="" id="{0FBA2BE5-1F87-461D-A0C9-A12D0965E911}"/>
              </a:ext>
            </a:extLst>
          </p:cNvPr>
          <p:cNvGraphicFramePr>
            <a:graphicFrameLocks noGrp="1"/>
          </p:cNvGraphicFramePr>
          <p:nvPr>
            <p:ph idx="1"/>
          </p:nvPr>
        </p:nvGraphicFramePr>
        <p:xfrm>
          <a:off x="1055802" y="2199481"/>
          <a:ext cx="10069398" cy="3657600"/>
        </p:xfrm>
        <a:graphic>
          <a:graphicData uri="http://schemas.openxmlformats.org/drawingml/2006/table">
            <a:tbl>
              <a:tblPr/>
              <a:tblGrid>
                <a:gridCol w="5040198">
                  <a:extLst>
                    <a:ext uri="{9D8B030D-6E8A-4147-A177-3AD203B41FA5}">
                      <a16:colId xmlns:a16="http://schemas.microsoft.com/office/drawing/2014/main" xmlns="" val="2369882124"/>
                    </a:ext>
                  </a:extLst>
                </a:gridCol>
                <a:gridCol w="5029200">
                  <a:extLst>
                    <a:ext uri="{9D8B030D-6E8A-4147-A177-3AD203B41FA5}">
                      <a16:colId xmlns:a16="http://schemas.microsoft.com/office/drawing/2014/main" xmlns="" val="2394845817"/>
                    </a:ext>
                  </a:extLst>
                </a:gridCol>
              </a:tblGrid>
              <a:tr h="0">
                <a:tc>
                  <a:txBody>
                    <a:bodyPr/>
                    <a:lstStyle/>
                    <a:p>
                      <a:r>
                        <a:rPr lang="en-US" b="1" dirty="0"/>
                        <a:t>Disease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b="1" dirty="0"/>
                        <a:t>Reproduction number R0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1350207058"/>
                  </a:ext>
                </a:extLst>
              </a:tr>
              <a:tr h="0">
                <a:tc>
                  <a:txBody>
                    <a:bodyPr/>
                    <a:lstStyle/>
                    <a:p>
                      <a:r>
                        <a:rPr lang="en-US"/>
                        <a:t>Ebola, 2014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1.51 to 2.53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61701306"/>
                  </a:ext>
                </a:extLst>
              </a:tr>
              <a:tr h="0">
                <a:tc>
                  <a:txBody>
                    <a:bodyPr/>
                    <a:lstStyle/>
                    <a:p>
                      <a:r>
                        <a:rPr lang="en-US" dirty="0"/>
                        <a:t>H1N1 Influenza, 2009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1.46 to 1.48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16275151"/>
                  </a:ext>
                </a:extLst>
              </a:tr>
              <a:tr h="0">
                <a:tc>
                  <a:txBody>
                    <a:bodyPr/>
                    <a:lstStyle/>
                    <a:p>
                      <a:r>
                        <a:rPr lang="en-US"/>
                        <a:t>Seasonal Influenza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2 to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26455669"/>
                  </a:ext>
                </a:extLst>
              </a:tr>
              <a:tr h="0">
                <a:tc>
                  <a:txBody>
                    <a:bodyPr/>
                    <a:lstStyle/>
                    <a:p>
                      <a:r>
                        <a:rPr lang="en-US"/>
                        <a:t>Measles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12 to 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01515722"/>
                  </a:ext>
                </a:extLst>
              </a:tr>
              <a:tr h="0">
                <a:tc>
                  <a:txBody>
                    <a:bodyPr/>
                    <a:lstStyle/>
                    <a:p>
                      <a:r>
                        <a:rPr lang="en-US"/>
                        <a:t>MERS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around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160795158"/>
                  </a:ext>
                </a:extLst>
              </a:tr>
              <a:tr h="0">
                <a:tc>
                  <a:txBody>
                    <a:bodyPr/>
                    <a:lstStyle/>
                    <a:p>
                      <a:r>
                        <a:rPr lang="en-US"/>
                        <a:t>Polio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5 to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92107629"/>
                  </a:ext>
                </a:extLst>
              </a:tr>
              <a:tr h="0">
                <a:tc>
                  <a:txBody>
                    <a:bodyPr/>
                    <a:lstStyle/>
                    <a:p>
                      <a:r>
                        <a:rPr lang="en-US"/>
                        <a:t>SARS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&lt;1 to 2.75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953364756"/>
                  </a:ext>
                </a:extLst>
              </a:tr>
              <a:tr h="0">
                <a:tc>
                  <a:txBody>
                    <a:bodyPr/>
                    <a:lstStyle/>
                    <a:p>
                      <a:r>
                        <a:rPr lang="en-US"/>
                        <a:t>Smallpox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5 to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43328780"/>
                  </a:ext>
                </a:extLst>
              </a:tr>
              <a:tr h="0">
                <a:tc>
                  <a:txBody>
                    <a:bodyPr/>
                    <a:lstStyle/>
                    <a:p>
                      <a:r>
                        <a:rPr lang="en-US"/>
                        <a:t>Wuhan Coronavirus 2019-nCoV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1.4 to 4.08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217148641"/>
                  </a:ext>
                </a:extLst>
              </a:tr>
            </a:tbl>
          </a:graphicData>
        </a:graphic>
      </p:graphicFrame>
    </p:spTree>
    <p:extLst>
      <p:ext uri="{BB962C8B-B14F-4D97-AF65-F5344CB8AC3E}">
        <p14:creationId xmlns:p14="http://schemas.microsoft.com/office/powerpoint/2010/main" val="206709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0C0EEB-3D88-4C62-B409-F1293036E8DF}"/>
              </a:ext>
            </a:extLst>
          </p:cNvPr>
          <p:cNvSpPr>
            <a:spLocks noGrp="1"/>
          </p:cNvSpPr>
          <p:nvPr>
            <p:ph type="title"/>
          </p:nvPr>
        </p:nvSpPr>
        <p:spPr>
          <a:xfrm>
            <a:off x="680321" y="753228"/>
            <a:ext cx="4136123" cy="1080938"/>
          </a:xfrm>
        </p:spPr>
        <p:txBody>
          <a:bodyPr>
            <a:normAutofit/>
          </a:bodyPr>
          <a:lstStyle/>
          <a:p>
            <a:r>
              <a:rPr lang="en-US" sz="2400" dirty="0"/>
              <a:t>Modeling disease spread</a:t>
            </a:r>
          </a:p>
        </p:txBody>
      </p:sp>
      <p:sp>
        <p:nvSpPr>
          <p:cNvPr id="3" name="Content Placeholder 2">
            <a:extLst>
              <a:ext uri="{FF2B5EF4-FFF2-40B4-BE49-F238E27FC236}">
                <a16:creationId xmlns:a16="http://schemas.microsoft.com/office/drawing/2014/main" xmlns="" id="{1EABBA43-A9DE-4743-9039-85D436D9F87F}"/>
              </a:ext>
            </a:extLst>
          </p:cNvPr>
          <p:cNvSpPr>
            <a:spLocks noGrp="1"/>
          </p:cNvSpPr>
          <p:nvPr>
            <p:ph idx="1"/>
          </p:nvPr>
        </p:nvSpPr>
        <p:spPr>
          <a:xfrm>
            <a:off x="680320" y="1696824"/>
            <a:ext cx="5126591" cy="4407948"/>
          </a:xfrm>
        </p:spPr>
        <p:txBody>
          <a:bodyPr>
            <a:normAutofit/>
          </a:bodyPr>
          <a:lstStyle/>
          <a:p>
            <a:r>
              <a:rPr lang="en-US" sz="1800" dirty="0"/>
              <a:t>Network models</a:t>
            </a:r>
          </a:p>
          <a:p>
            <a:pPr lvl="1"/>
            <a:r>
              <a:rPr lang="en-US" sz="1600" dirty="0"/>
              <a:t>Are an approach to describing spreading processes such as epidemics or information transfer in populations</a:t>
            </a:r>
          </a:p>
          <a:p>
            <a:pPr lvl="1"/>
            <a:r>
              <a:rPr lang="en-US" sz="1600" dirty="0"/>
              <a:t>Nodes represent individuals (circles)</a:t>
            </a:r>
          </a:p>
          <a:p>
            <a:pPr lvl="1"/>
            <a:r>
              <a:rPr lang="en-US" sz="1600" dirty="0"/>
              <a:t>Edges represent interactions between individuals that could potentially lead to transmission of infection (lines)</a:t>
            </a:r>
          </a:p>
          <a:p>
            <a:pPr lvl="1"/>
            <a:r>
              <a:rPr lang="en-US" sz="1600" dirty="0"/>
              <a:t>Through tracing contacts backward in time, it could show who patient zero was (? In the red circle).  This is useful to understand how the outbreak began in the first place, and is essential in devising strategies to prevent or mininmize the risk of future outbreaks</a:t>
            </a:r>
          </a:p>
        </p:txBody>
      </p:sp>
      <p:pic>
        <p:nvPicPr>
          <p:cNvPr id="4" name="Picture 3">
            <a:extLst>
              <a:ext uri="{FF2B5EF4-FFF2-40B4-BE49-F238E27FC236}">
                <a16:creationId xmlns:a16="http://schemas.microsoft.com/office/drawing/2014/main" xmlns="" id="{8F5DC5B3-0EBB-4362-B4DC-98C091AF6B03}"/>
              </a:ext>
            </a:extLst>
          </p:cNvPr>
          <p:cNvPicPr>
            <a:picLocks noChangeAspect="1"/>
          </p:cNvPicPr>
          <p:nvPr/>
        </p:nvPicPr>
        <p:blipFill>
          <a:blip r:embed="rId2"/>
          <a:stretch>
            <a:fillRect/>
          </a:stretch>
        </p:blipFill>
        <p:spPr>
          <a:xfrm>
            <a:off x="5925362" y="1904214"/>
            <a:ext cx="5804689" cy="3482813"/>
          </a:xfrm>
          <a:prstGeom prst="rect">
            <a:avLst/>
          </a:prstGeom>
          <a:ln>
            <a:solidFill>
              <a:schemeClr val="tx1"/>
            </a:solid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2296915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EA5E95-1884-4604-81A2-03C41B8A14BC}"/>
              </a:ext>
            </a:extLst>
          </p:cNvPr>
          <p:cNvSpPr>
            <a:spLocks noGrp="1"/>
          </p:cNvSpPr>
          <p:nvPr>
            <p:ph type="title"/>
          </p:nvPr>
        </p:nvSpPr>
        <p:spPr>
          <a:xfrm>
            <a:off x="680321" y="753228"/>
            <a:ext cx="5632247" cy="1080938"/>
          </a:xfrm>
        </p:spPr>
        <p:txBody>
          <a:bodyPr>
            <a:normAutofit fontScale="90000"/>
          </a:bodyPr>
          <a:lstStyle/>
          <a:p>
            <a:r>
              <a:rPr lang="en-US" dirty="0"/>
              <a:t>Stop the spread! Important terminology</a:t>
            </a:r>
          </a:p>
        </p:txBody>
      </p:sp>
      <p:sp>
        <p:nvSpPr>
          <p:cNvPr id="3" name="Content Placeholder 2">
            <a:extLst>
              <a:ext uri="{FF2B5EF4-FFF2-40B4-BE49-F238E27FC236}">
                <a16:creationId xmlns:a16="http://schemas.microsoft.com/office/drawing/2014/main" xmlns="" id="{F72F2C0E-B6EC-479A-B9D7-31037C3B7DA6}"/>
              </a:ext>
            </a:extLst>
          </p:cNvPr>
          <p:cNvSpPr>
            <a:spLocks noGrp="1"/>
          </p:cNvSpPr>
          <p:nvPr>
            <p:ph idx="1"/>
          </p:nvPr>
        </p:nvSpPr>
        <p:spPr>
          <a:xfrm>
            <a:off x="680322" y="1782691"/>
            <a:ext cx="6177678" cy="4463400"/>
          </a:xfrm>
        </p:spPr>
        <p:txBody>
          <a:bodyPr>
            <a:normAutofit fontScale="92500"/>
          </a:bodyPr>
          <a:lstStyle/>
          <a:p>
            <a:r>
              <a:rPr lang="en-US" sz="1200" b="1" dirty="0"/>
              <a:t>Isolation</a:t>
            </a:r>
          </a:p>
          <a:p>
            <a:pPr lvl="1"/>
            <a:r>
              <a:rPr lang="en-US" sz="1200" dirty="0"/>
              <a:t>Population that HAS the disease is physically isolated until healthy again.  </a:t>
            </a:r>
          </a:p>
          <a:p>
            <a:r>
              <a:rPr lang="en-US" sz="1200" b="1" dirty="0"/>
              <a:t>Quarantine</a:t>
            </a:r>
          </a:p>
          <a:p>
            <a:pPr lvl="1"/>
            <a:r>
              <a:rPr lang="en-US" sz="1200" dirty="0"/>
              <a:t>Population that is EXPOSED is physically isolated for the estimated </a:t>
            </a:r>
            <a:r>
              <a:rPr lang="en-US" sz="1200" u="sng" dirty="0"/>
              <a:t>incubation time.</a:t>
            </a:r>
            <a:r>
              <a:rPr lang="en-US" sz="1200" dirty="0"/>
              <a:t>  In the case of COVID-19, it’s about 2 weeks</a:t>
            </a:r>
          </a:p>
          <a:p>
            <a:r>
              <a:rPr lang="en-US" sz="1200" b="1" dirty="0"/>
              <a:t>Social distancing</a:t>
            </a:r>
          </a:p>
          <a:p>
            <a:pPr lvl="1"/>
            <a:r>
              <a:rPr lang="en-US" sz="1200" dirty="0"/>
              <a:t>Isolating to decrease the spread, especially effective for diseases that spread on cough droplets (like Coronavirus, flu, measles)</a:t>
            </a:r>
          </a:p>
          <a:p>
            <a:r>
              <a:rPr lang="en-US" sz="1200" b="1" dirty="0"/>
              <a:t>Personal protection  </a:t>
            </a:r>
            <a:r>
              <a:rPr lang="en-US" sz="1200" dirty="0"/>
              <a:t>when the mechanism of spread is understood, personal protection can help </a:t>
            </a:r>
            <a:r>
              <a:rPr lang="en-US" sz="1200" u="sng" dirty="0"/>
              <a:t>enormously</a:t>
            </a:r>
            <a:r>
              <a:rPr lang="en-US" sz="1200" dirty="0"/>
              <a:t> to slow down the spread of a disease and reduce the r</a:t>
            </a:r>
            <a:r>
              <a:rPr lang="en-US" sz="1200" baseline="-25000" dirty="0"/>
              <a:t>0</a:t>
            </a:r>
            <a:r>
              <a:rPr lang="en-US" sz="1200" dirty="0"/>
              <a:t>.  Face masks have been shown to be very effective with COVID-19, because it spreads mainly through breath droplets.  Other diseases require completely different protection.  Find an example different from COVID</a:t>
            </a:r>
            <a:endParaRPr lang="en-US" sz="1200" b="1" dirty="0"/>
          </a:p>
          <a:p>
            <a:r>
              <a:rPr lang="en-US" sz="1200" b="1" dirty="0"/>
              <a:t>Flattening the curve</a:t>
            </a:r>
          </a:p>
          <a:p>
            <a:pPr lvl="1"/>
            <a:r>
              <a:rPr lang="en-US" sz="1200" dirty="0"/>
              <a:t>Refers to reducing the rate of emergence of new cases.  This reduces the burden on hospitals to a manageable load.   Think of it as spreading the cases over time.  If you assume that once the pathogen is out all susceptible individuals will eventually get it, how can you slow the spread to a level that the health care system can handle?  Compare the two curves at the right.</a:t>
            </a:r>
          </a:p>
          <a:p>
            <a:pPr lvl="1"/>
            <a:r>
              <a:rPr lang="en-US" sz="1200" dirty="0"/>
              <a:t>The “measures” used are social distancing, quarantine, isolation</a:t>
            </a:r>
          </a:p>
        </p:txBody>
      </p:sp>
      <p:pic>
        <p:nvPicPr>
          <p:cNvPr id="4100" name="Picture 4" descr="Image result for bees outside hive">
            <a:extLst>
              <a:ext uri="{FF2B5EF4-FFF2-40B4-BE49-F238E27FC236}">
                <a16:creationId xmlns:a16="http://schemas.microsoft.com/office/drawing/2014/main" xmlns="" id="{BFD822EC-149F-4108-97DD-9D8A9760C3C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6802" b="-3"/>
          <a:stretch/>
        </p:blipFill>
        <p:spPr bwMode="auto">
          <a:xfrm>
            <a:off x="6984387" y="484632"/>
            <a:ext cx="4719805" cy="2836084"/>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pic>
        <p:nvPicPr>
          <p:cNvPr id="11" name="Picture 10" descr="Image may contain: text">
            <a:extLst>
              <a:ext uri="{FF2B5EF4-FFF2-40B4-BE49-F238E27FC236}">
                <a16:creationId xmlns:a16="http://schemas.microsoft.com/office/drawing/2014/main" xmlns="" id="{EF303359-F845-4E0A-8CB3-B117AC1D3FB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14196" y="3429000"/>
            <a:ext cx="3673000" cy="3181901"/>
          </a:xfrm>
          <a:prstGeom prst="rect">
            <a:avLst/>
          </a:prstGeom>
          <a:noFill/>
          <a:ln>
            <a:solidFill>
              <a:schemeClr val="tx1"/>
            </a:solidFill>
          </a:ln>
        </p:spPr>
      </p:pic>
    </p:spTree>
    <p:extLst>
      <p:ext uri="{BB962C8B-B14F-4D97-AF65-F5344CB8AC3E}">
        <p14:creationId xmlns:p14="http://schemas.microsoft.com/office/powerpoint/2010/main" val="633715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AA6D05-AA6D-4BA2-8181-2D2CB3F5C2AC}"/>
              </a:ext>
            </a:extLst>
          </p:cNvPr>
          <p:cNvSpPr>
            <a:spLocks noGrp="1"/>
          </p:cNvSpPr>
          <p:nvPr>
            <p:ph type="title"/>
          </p:nvPr>
        </p:nvSpPr>
        <p:spPr>
          <a:xfrm>
            <a:off x="670894" y="395009"/>
            <a:ext cx="10747561" cy="1080938"/>
          </a:xfrm>
        </p:spPr>
        <p:txBody>
          <a:bodyPr>
            <a:normAutofit fontScale="90000"/>
          </a:bodyPr>
          <a:lstStyle/>
          <a:p>
            <a:r>
              <a:rPr lang="en-US" sz="4400" dirty="0">
                <a:solidFill>
                  <a:schemeClr val="tx1"/>
                </a:solidFill>
              </a:rPr>
              <a:t>One Health-a comprehensive way to look at disease management</a:t>
            </a:r>
          </a:p>
        </p:txBody>
      </p:sp>
      <p:sp>
        <p:nvSpPr>
          <p:cNvPr id="3" name="Content Placeholder 2">
            <a:extLst>
              <a:ext uri="{FF2B5EF4-FFF2-40B4-BE49-F238E27FC236}">
                <a16:creationId xmlns:a16="http://schemas.microsoft.com/office/drawing/2014/main" xmlns="" id="{7B3DDACE-B90E-410A-B64B-C25351808FA3}"/>
              </a:ext>
            </a:extLst>
          </p:cNvPr>
          <p:cNvSpPr>
            <a:spLocks noGrp="1"/>
          </p:cNvSpPr>
          <p:nvPr>
            <p:ph idx="1"/>
          </p:nvPr>
        </p:nvSpPr>
        <p:spPr>
          <a:xfrm>
            <a:off x="416794" y="1954015"/>
            <a:ext cx="6159831" cy="4095803"/>
          </a:xfrm>
        </p:spPr>
        <p:txBody>
          <a:bodyPr>
            <a:noAutofit/>
          </a:bodyPr>
          <a:lstStyle/>
          <a:p>
            <a:r>
              <a:rPr lang="en-US" sz="1400" dirty="0"/>
              <a:t>60% of human infectious diseases have come from animals</a:t>
            </a:r>
          </a:p>
          <a:p>
            <a:pPr lvl="1"/>
            <a:r>
              <a:rPr lang="en-US" sz="1400" dirty="0"/>
              <a:t>We are a </a:t>
            </a:r>
            <a:r>
              <a:rPr lang="en-US" sz="1400" b="1" dirty="0"/>
              <a:t>spillover species</a:t>
            </a:r>
            <a:r>
              <a:rPr lang="en-US" sz="1400" dirty="0"/>
              <a:t>  </a:t>
            </a:r>
          </a:p>
          <a:p>
            <a:r>
              <a:rPr lang="en-US" sz="1400" dirty="0"/>
              <a:t>One Health recognizes that the health of people is connected to the health of animals and the environment</a:t>
            </a:r>
          </a:p>
          <a:p>
            <a:r>
              <a:rPr lang="en-US" sz="1400" dirty="0"/>
              <a:t>collaborative, multisectoral, and transdisciplinary approach</a:t>
            </a:r>
          </a:p>
          <a:p>
            <a:pPr lvl="1"/>
            <a:r>
              <a:rPr lang="en-US" sz="1400" dirty="0"/>
              <a:t>goal of achieving optimal health outcomes recognizing the interconnection between people, animals, plants, and their shared environment</a:t>
            </a:r>
          </a:p>
          <a:p>
            <a:r>
              <a:rPr lang="en-US" sz="1400" dirty="0"/>
              <a:t>A One Health approach is important because 6 out of every 10 infectious diseases in humans are spread from animals.  I</a:t>
            </a:r>
          </a:p>
          <a:p>
            <a:r>
              <a:rPr lang="en-US" sz="1400" dirty="0"/>
              <a:t>Dilution hypothesis</a:t>
            </a:r>
          </a:p>
          <a:p>
            <a:pPr lvl="1"/>
            <a:r>
              <a:rPr lang="en-US" sz="1400" dirty="0"/>
              <a:t>As biodiversity decrease, the probability increase that a disease will spill onto us rather than another animal</a:t>
            </a:r>
          </a:p>
          <a:p>
            <a:pPr lvl="1"/>
            <a:r>
              <a:rPr lang="en-US" sz="1400" dirty="0"/>
              <a:t>Biodiversity IS the protector! </a:t>
            </a:r>
          </a:p>
          <a:p>
            <a:endParaRPr lang="en-US" sz="1400" dirty="0">
              <a:solidFill>
                <a:srgbClr val="FFFFFF"/>
              </a:solidFill>
            </a:endParaRPr>
          </a:p>
        </p:txBody>
      </p:sp>
      <p:pic>
        <p:nvPicPr>
          <p:cNvPr id="5" name="Picture 4" descr="A close up of text on a white background&#10;&#10;Description automatically generated">
            <a:extLst>
              <a:ext uri="{FF2B5EF4-FFF2-40B4-BE49-F238E27FC236}">
                <a16:creationId xmlns:a16="http://schemas.microsoft.com/office/drawing/2014/main" xmlns="" id="{DDF49FD2-D91F-42DB-ABE4-55C98A4814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9274" y="1692700"/>
            <a:ext cx="5131954" cy="3964434"/>
          </a:xfrm>
          <a:prstGeom prst="rect">
            <a:avLst/>
          </a:prstGeom>
          <a:ln>
            <a:solidFill>
              <a:schemeClr val="tx1"/>
            </a:solidFill>
          </a:ln>
          <a:effectLst/>
        </p:spPr>
      </p:pic>
    </p:spTree>
    <p:extLst>
      <p:ext uri="{BB962C8B-B14F-4D97-AF65-F5344CB8AC3E}">
        <p14:creationId xmlns:p14="http://schemas.microsoft.com/office/powerpoint/2010/main" val="2599942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Original 5_01_Win32" id="{77344C68-A3F1-476B-8680-97D7F429B46B}" vid="{89780073-58E8-4DFF-BF29-BA99F805284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2.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{B5C889A8-306D-4FC2-A13B-2A4D9E5C4820}tf78438558</Template>
  <TotalTime>0</TotalTime>
  <Words>1305</Words>
  <Application>Microsoft Macintosh PowerPoint</Application>
  <PresentationFormat>Custom</PresentationFormat>
  <Paragraphs>120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SavonVTI</vt:lpstr>
      <vt:lpstr>Epidemiology and Outbreak</vt:lpstr>
      <vt:lpstr>Epidemiology: study of the frequency and geographic distribution of disease &amp; health-related factors</vt:lpstr>
      <vt:lpstr>Epidemiology terms to describe geographic patterns of disease</vt:lpstr>
      <vt:lpstr>Mathematical modeling of disease spread</vt:lpstr>
      <vt:lpstr>Important (and simple) conclusions from Ro</vt:lpstr>
      <vt:lpstr>Comparison of Ro values</vt:lpstr>
      <vt:lpstr>Modeling disease spread</vt:lpstr>
      <vt:lpstr>Stop the spread! Important terminology</vt:lpstr>
      <vt:lpstr>One Health-a comprehensive way to look at disease management</vt:lpstr>
      <vt:lpstr>PowerPoint Presentation</vt:lpstr>
      <vt:lpstr>PowerPoint Presentation</vt:lpstr>
      <vt:lpstr>First Assignment:</vt:lpstr>
      <vt:lpstr>Second assignment:</vt:lpstr>
      <vt:lpstr>Third 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2020-03-15T14:51:36Z</dcterms:created>
  <dcterms:modified xsi:type="dcterms:W3CDTF">2021-01-12T16:14:06Z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